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4838" autoAdjust="0"/>
    <p:restoredTop sz="94660"/>
  </p:normalViewPr>
  <p:slideViewPr>
    <p:cSldViewPr>
      <p:cViewPr varScale="1">
        <p:scale>
          <a:sx n="115" d="100"/>
          <a:sy n="115" d="100"/>
        </p:scale>
        <p:origin x="-152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733A3242-C8EF-483C-9D96-A941A8F1A27F}" type="datetimeFigureOut">
              <a:rPr lang="en-US" smtClean="0"/>
              <a:t>2/15/2023</a:t>
            </a:fld>
            <a:endParaRPr lang="en-US"/>
          </a:p>
        </p:txBody>
      </p:sp>
      <p:sp>
        <p:nvSpPr>
          <p:cNvPr id="16" name="Slide Number Placeholder 15"/>
          <p:cNvSpPr>
            <a:spLocks noGrp="1"/>
          </p:cNvSpPr>
          <p:nvPr>
            <p:ph type="sldNum" sz="quarter" idx="11"/>
          </p:nvPr>
        </p:nvSpPr>
        <p:spPr/>
        <p:txBody>
          <a:bodyPr/>
          <a:lstStyle/>
          <a:p>
            <a:fld id="{3AE4D45D-04AF-4A36-AF56-09565F9D1F94}"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3A3242-C8EF-483C-9D96-A941A8F1A27F}"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4D45D-04AF-4A36-AF56-09565F9D1F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3A3242-C8EF-483C-9D96-A941A8F1A27F}"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4D45D-04AF-4A36-AF56-09565F9D1F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733A3242-C8EF-483C-9D96-A941A8F1A27F}" type="datetimeFigureOut">
              <a:rPr lang="en-US" smtClean="0"/>
              <a:t>2/15/2023</a:t>
            </a:fld>
            <a:endParaRPr lang="en-US"/>
          </a:p>
        </p:txBody>
      </p:sp>
      <p:sp>
        <p:nvSpPr>
          <p:cNvPr id="15" name="Slide Number Placeholder 14"/>
          <p:cNvSpPr>
            <a:spLocks noGrp="1"/>
          </p:cNvSpPr>
          <p:nvPr>
            <p:ph type="sldNum" sz="quarter" idx="15"/>
          </p:nvPr>
        </p:nvSpPr>
        <p:spPr/>
        <p:txBody>
          <a:bodyPr/>
          <a:lstStyle>
            <a:lvl1pPr algn="ctr">
              <a:defRPr/>
            </a:lvl1pPr>
          </a:lstStyle>
          <a:p>
            <a:fld id="{3AE4D45D-04AF-4A36-AF56-09565F9D1F94}"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33A3242-C8EF-483C-9D96-A941A8F1A27F}" type="datetimeFigureOut">
              <a:rPr lang="en-US" smtClean="0"/>
              <a:t>2/15/2023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4D45D-04AF-4A36-AF56-09565F9D1F94}"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33A3242-C8EF-483C-9D96-A941A8F1A27F}" type="datetimeFigureOut">
              <a:rPr lang="en-US" smtClean="0"/>
              <a:t>2/15/2023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E4D45D-04AF-4A36-AF56-09565F9D1F94}"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AE4D45D-04AF-4A36-AF56-09565F9D1F94}"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733A3242-C8EF-483C-9D96-A941A8F1A27F}" type="datetimeFigureOut">
              <a:rPr lang="en-US" smtClean="0"/>
              <a:t>2/15/2023</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3A3242-C8EF-483C-9D96-A941A8F1A27F}" type="datetimeFigureOut">
              <a:rPr lang="en-US" smtClean="0"/>
              <a:t>2/15/2023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E4D45D-04AF-4A36-AF56-09565F9D1F94}"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3A3242-C8EF-483C-9D96-A941A8F1A27F}" type="datetimeFigureOut">
              <a:rPr lang="en-US" smtClean="0"/>
              <a:t>2/15/2023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E4D45D-04AF-4A36-AF56-09565F9D1F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733A3242-C8EF-483C-9D96-A941A8F1A27F}" type="datetimeFigureOut">
              <a:rPr lang="en-US" smtClean="0"/>
              <a:t>2/15/2023</a:t>
            </a:fld>
            <a:endParaRPr lang="en-US"/>
          </a:p>
        </p:txBody>
      </p:sp>
      <p:sp>
        <p:nvSpPr>
          <p:cNvPr id="9" name="Slide Number Placeholder 8"/>
          <p:cNvSpPr>
            <a:spLocks noGrp="1"/>
          </p:cNvSpPr>
          <p:nvPr>
            <p:ph type="sldNum" sz="quarter" idx="15"/>
          </p:nvPr>
        </p:nvSpPr>
        <p:spPr/>
        <p:txBody>
          <a:bodyPr/>
          <a:lstStyle/>
          <a:p>
            <a:fld id="{3AE4D45D-04AF-4A36-AF56-09565F9D1F94}"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733A3242-C8EF-483C-9D96-A941A8F1A27F}" type="datetimeFigureOut">
              <a:rPr lang="en-US" smtClean="0"/>
              <a:t>2/15/2023</a:t>
            </a:fld>
            <a:endParaRPr lang="en-US"/>
          </a:p>
        </p:txBody>
      </p:sp>
      <p:sp>
        <p:nvSpPr>
          <p:cNvPr id="9" name="Slide Number Placeholder 8"/>
          <p:cNvSpPr>
            <a:spLocks noGrp="1"/>
          </p:cNvSpPr>
          <p:nvPr>
            <p:ph type="sldNum" sz="quarter" idx="11"/>
          </p:nvPr>
        </p:nvSpPr>
        <p:spPr/>
        <p:txBody>
          <a:bodyPr/>
          <a:lstStyle/>
          <a:p>
            <a:fld id="{3AE4D45D-04AF-4A36-AF56-09565F9D1F9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33A3242-C8EF-483C-9D96-A941A8F1A27F}" type="datetimeFigureOut">
              <a:rPr lang="en-US" smtClean="0"/>
              <a:t>2/15/2023</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AE4D45D-04AF-4A36-AF56-09565F9D1F94}"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l4eaD-gh_NE" TargetMode="External"/><Relationship Id="rId2" Type="http://schemas.openxmlformats.org/officeDocument/2006/relationships/hyperlink" Target="https://www.youtube.com/watch?v=FtmmYlD7vc0" TargetMode="External"/><Relationship Id="rId1" Type="http://schemas.openxmlformats.org/officeDocument/2006/relationships/slideLayout" Target="../slideLayouts/slideLayout2.xml"/><Relationship Id="rId5" Type="http://schemas.openxmlformats.org/officeDocument/2006/relationships/hyperlink" Target="https://www.youtube.com/watch?v=VWCsCzrjV70" TargetMode="External"/><Relationship Id="rId4" Type="http://schemas.openxmlformats.org/officeDocument/2006/relationships/hyperlink" Target="https://www.youtube.com/watch?v=YLwZ2pyPNA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Dan </a:t>
            </a:r>
            <a:r>
              <a:rPr lang="en-US" dirty="0" err="1" smtClean="0"/>
              <a:t>Hardat</a:t>
            </a:r>
            <a:endParaRPr lang="en-US" dirty="0"/>
          </a:p>
        </p:txBody>
      </p:sp>
      <p:sp>
        <p:nvSpPr>
          <p:cNvPr id="2" name="Title 1"/>
          <p:cNvSpPr>
            <a:spLocks noGrp="1"/>
          </p:cNvSpPr>
          <p:nvPr>
            <p:ph type="ctrTitle"/>
          </p:nvPr>
        </p:nvSpPr>
        <p:spPr/>
        <p:txBody>
          <a:bodyPr/>
          <a:lstStyle/>
          <a:p>
            <a:r>
              <a:rPr lang="en-US" dirty="0" smtClean="0"/>
              <a:t>English 410</a:t>
            </a:r>
            <a:br>
              <a:rPr lang="en-US" dirty="0" smtClean="0"/>
            </a:br>
            <a:r>
              <a:rPr lang="en-US" dirty="0" smtClean="0"/>
              <a:t>02/15 Discussion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“With the rise of universities and humanist inquiry into Latin and Greek literature and rhetoric, a picture of the author as an originator began to take shape. This shift, coupled with mechanization, would prove instrumental to reframing the book as content rather than object –its form a mere vessel for the information it contained” (</a:t>
            </a:r>
            <a:r>
              <a:rPr lang="en-US" i="1" dirty="0" smtClean="0"/>
              <a:t>The Book, </a:t>
            </a:r>
            <a:r>
              <a:rPr lang="en-US" dirty="0" smtClean="0"/>
              <a:t>eBook version p.79)</a:t>
            </a:r>
          </a:p>
          <a:p>
            <a:r>
              <a:rPr lang="en-US" dirty="0" smtClean="0"/>
              <a:t>In </a:t>
            </a:r>
            <a:r>
              <a:rPr lang="en-US" i="1" dirty="0" smtClean="0"/>
              <a:t>S</a:t>
            </a:r>
            <a:r>
              <a:rPr lang="en-US" dirty="0" smtClean="0"/>
              <a:t> the marginalia plays a huge part in the experience of the book. Should it be considered part of the book (the main story)or should it be considered content?</a:t>
            </a:r>
            <a:endParaRPr lang="en-US" dirty="0"/>
          </a:p>
        </p:txBody>
      </p:sp>
      <p:sp>
        <p:nvSpPr>
          <p:cNvPr id="2" name="Title 1"/>
          <p:cNvSpPr>
            <a:spLocks noGrp="1"/>
          </p:cNvSpPr>
          <p:nvPr>
            <p:ph type="title"/>
          </p:nvPr>
        </p:nvSpPr>
        <p:spPr/>
        <p:txBody>
          <a:bodyPr/>
          <a:lstStyle/>
          <a:p>
            <a:r>
              <a:rPr smtClean="0"/>
              <a:t> The Book as Content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“And while Gutenberg’s Bible is tethered to the advent of the printing press, it was not, in fact, the first text he printed with movable type…not only was he not type’s inventor, Gutenberg may not have been the first European to print with movable type” (</a:t>
            </a:r>
            <a:r>
              <a:rPr lang="en-US" i="1" dirty="0" smtClean="0"/>
              <a:t>The Book</a:t>
            </a:r>
            <a:r>
              <a:rPr lang="en-US" dirty="0" smtClean="0"/>
              <a:t>, e-Book version p.88).</a:t>
            </a:r>
          </a:p>
          <a:p>
            <a:r>
              <a:rPr lang="en-US" dirty="0" smtClean="0"/>
              <a:t>Given that he used movable type on projects prior to printing the Bible, why is Gutenberg’s legacy so closely intertwined with the Gutenberg Bible?</a:t>
            </a:r>
            <a:endParaRPr lang="en-US" dirty="0"/>
          </a:p>
        </p:txBody>
      </p:sp>
      <p:sp>
        <p:nvSpPr>
          <p:cNvPr id="3" name="Title 2"/>
          <p:cNvSpPr>
            <a:spLocks noGrp="1"/>
          </p:cNvSpPr>
          <p:nvPr>
            <p:ph type="title"/>
          </p:nvPr>
        </p:nvSpPr>
        <p:spPr/>
        <p:txBody>
          <a:bodyPr/>
          <a:lstStyle/>
          <a:p>
            <a:r>
              <a:rPr smtClean="0"/>
              <a:t>The Press Itself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our own era of proliferating book copies, we have become so accustomed to the codex that we often fail to see it unless it fails us: an unwieldy textbook, a misprinted cover, a missing page” (</a:t>
            </a:r>
            <a:r>
              <a:rPr lang="en-US" i="1" dirty="0" smtClean="0"/>
              <a:t>The Book,</a:t>
            </a:r>
            <a:r>
              <a:rPr lang="en-US" dirty="0" smtClean="0"/>
              <a:t> eBook version p.92),</a:t>
            </a:r>
          </a:p>
          <a:p>
            <a:r>
              <a:rPr lang="en-US" dirty="0" smtClean="0"/>
              <a:t>In </a:t>
            </a:r>
            <a:r>
              <a:rPr lang="en-US" i="1" dirty="0" smtClean="0"/>
              <a:t>S</a:t>
            </a:r>
            <a:r>
              <a:rPr lang="en-US" dirty="0" smtClean="0"/>
              <a:t>, we are sometimes forced to break from the expected linearity of the text. For example, on page 5 Jen notes “Dear Mr. Not-Chadwick See p.10 for my response” (</a:t>
            </a:r>
            <a:r>
              <a:rPr lang="en-US" i="1" dirty="0" smtClean="0"/>
              <a:t>S). </a:t>
            </a:r>
            <a:r>
              <a:rPr lang="en-US" dirty="0" smtClean="0"/>
              <a:t>Should this break be seen as an example of a failure as defined above?</a:t>
            </a:r>
            <a:endParaRPr lang="en-US" dirty="0"/>
          </a:p>
        </p:txBody>
      </p:sp>
      <p:sp>
        <p:nvSpPr>
          <p:cNvPr id="3" name="Title 2"/>
          <p:cNvSpPr>
            <a:spLocks noGrp="1"/>
          </p:cNvSpPr>
          <p:nvPr>
            <p:ph type="title"/>
          </p:nvPr>
        </p:nvSpPr>
        <p:spPr/>
        <p:txBody>
          <a:bodyPr/>
          <a:lstStyle/>
          <a:p>
            <a:r>
              <a:rPr smtClean="0"/>
              <a:t>The Body of the Book</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“Illustrations, foldouts, </a:t>
            </a:r>
            <a:r>
              <a:rPr lang="en-US" dirty="0" err="1" smtClean="0"/>
              <a:t>volvelles</a:t>
            </a:r>
            <a:r>
              <a:rPr lang="en-US" dirty="0" smtClean="0"/>
              <a:t>, and other movable book features invited the reader to engage in a tactile way with the book, treating the page as a space for exploration” (</a:t>
            </a:r>
            <a:r>
              <a:rPr lang="en-US" i="1" dirty="0" smtClean="0"/>
              <a:t>The Book</a:t>
            </a:r>
            <a:r>
              <a:rPr lang="en-US" dirty="0" smtClean="0"/>
              <a:t>, eBook version p.106).</a:t>
            </a:r>
          </a:p>
          <a:p>
            <a:r>
              <a:rPr lang="en-US" i="1" dirty="0" smtClean="0"/>
              <a:t>S</a:t>
            </a:r>
            <a:r>
              <a:rPr lang="en-US" dirty="0" smtClean="0"/>
              <a:t> makes use of such movable book features (sometimes maddeningly so), such as when Jen references an attachment, which we then need to read the footnote of to get the desired information. (p. 21) Can the movable book features in </a:t>
            </a:r>
            <a:r>
              <a:rPr lang="en-US" i="1" dirty="0" smtClean="0"/>
              <a:t>S</a:t>
            </a:r>
            <a:r>
              <a:rPr lang="en-US" dirty="0" smtClean="0"/>
              <a:t> be said to enhance or distract from the overall experience?</a:t>
            </a:r>
            <a:endParaRPr lang="en-US" i="1" dirty="0"/>
          </a:p>
        </p:txBody>
      </p:sp>
      <p:sp>
        <p:nvSpPr>
          <p:cNvPr id="3" name="Title 2"/>
          <p:cNvSpPr>
            <a:spLocks noGrp="1"/>
          </p:cNvSpPr>
          <p:nvPr>
            <p:ph type="title"/>
          </p:nvPr>
        </p:nvSpPr>
        <p:spPr/>
        <p:txBody>
          <a:bodyPr/>
          <a:lstStyle/>
          <a:p>
            <a:r>
              <a:rPr smtClean="0"/>
              <a:t>The Intimate Book</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“While it has been conventionalized by now, the term ‘Gothic’ is emblematic of the divisive role lettering can play in demarcating national identity. The name was actually imposed on German lettering by Renaissance humanist scholars, who considered the thorny </a:t>
            </a:r>
            <a:r>
              <a:rPr lang="en-US" dirty="0" err="1" smtClean="0"/>
              <a:t>blackletter</a:t>
            </a:r>
            <a:r>
              <a:rPr lang="en-US" dirty="0" smtClean="0"/>
              <a:t> hand barbarous…this tangled history of type tells us much about the legacy of </a:t>
            </a:r>
            <a:r>
              <a:rPr lang="en-US" dirty="0" err="1" smtClean="0"/>
              <a:t>othering</a:t>
            </a:r>
            <a:r>
              <a:rPr lang="en-US" dirty="0" smtClean="0"/>
              <a:t> embedded in language’s form” (</a:t>
            </a:r>
            <a:r>
              <a:rPr lang="en-US" i="1" dirty="0" smtClean="0"/>
              <a:t>The Book</a:t>
            </a:r>
            <a:r>
              <a:rPr lang="en-US" dirty="0" smtClean="0"/>
              <a:t>, eBook version p. 107-108).</a:t>
            </a:r>
          </a:p>
          <a:p>
            <a:endParaRPr lang="en-US" dirty="0"/>
          </a:p>
        </p:txBody>
      </p:sp>
      <p:sp>
        <p:nvSpPr>
          <p:cNvPr id="3" name="Title 2"/>
          <p:cNvSpPr>
            <a:spLocks noGrp="1"/>
          </p:cNvSpPr>
          <p:nvPr>
            <p:ph type="title"/>
          </p:nvPr>
        </p:nvSpPr>
        <p:spPr/>
        <p:txBody>
          <a:bodyPr/>
          <a:lstStyle/>
          <a:p>
            <a:r>
              <a:rPr smtClean="0"/>
              <a:t>Type and Face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As is suggested by the quote, lettering can serve to include, exclude and even elicit emotional responses, such as the lettering that was used on Nazi propaganda. What types of lettering draw an emotional response, either negative or positive, from you?</a:t>
            </a:r>
            <a:endParaRPr lang="en-US" dirty="0"/>
          </a:p>
        </p:txBody>
      </p:sp>
      <p:sp>
        <p:nvSpPr>
          <p:cNvPr id="3" name="Title 2"/>
          <p:cNvSpPr>
            <a:spLocks noGrp="1"/>
          </p:cNvSpPr>
          <p:nvPr>
            <p:ph type="title"/>
          </p:nvPr>
        </p:nvSpPr>
        <p:spPr/>
        <p:txBody>
          <a:bodyPr/>
          <a:lstStyle/>
          <a:p>
            <a:r>
              <a:rPr smtClean="0"/>
              <a:t>Type and Face (continued)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smtClean="0"/>
              <a:t>Did Gutenberg Really Invent the Printing Press?</a:t>
            </a:r>
          </a:p>
          <a:p>
            <a:pPr>
              <a:buNone/>
            </a:pPr>
            <a:r>
              <a:rPr lang="en-US" dirty="0" smtClean="0">
                <a:hlinkClick r:id="rId2"/>
              </a:rPr>
              <a:t>https</a:t>
            </a:r>
            <a:r>
              <a:rPr lang="en-US" smtClean="0">
                <a:hlinkClick r:id="rId2"/>
              </a:rPr>
              <a:t>://</a:t>
            </a:r>
            <a:r>
              <a:rPr lang="en-US" smtClean="0">
                <a:hlinkClick r:id="rId2"/>
              </a:rPr>
              <a:t>www.youtube.com/watch?v=FtmmYlD7vc0</a:t>
            </a:r>
            <a:endParaRPr lang="en-US" smtClean="0"/>
          </a:p>
          <a:p>
            <a:r>
              <a:rPr lang="en-US" smtClean="0"/>
              <a:t>The </a:t>
            </a:r>
            <a:r>
              <a:rPr lang="en-US" dirty="0" smtClean="0"/>
              <a:t>Movable Book of Letterforms</a:t>
            </a:r>
          </a:p>
          <a:p>
            <a:pPr>
              <a:buNone/>
            </a:pPr>
            <a:r>
              <a:rPr lang="en-US" dirty="0" smtClean="0">
                <a:hlinkClick r:id="rId3"/>
              </a:rPr>
              <a:t>https://</a:t>
            </a:r>
            <a:r>
              <a:rPr lang="en-US" dirty="0" smtClean="0">
                <a:hlinkClick r:id="rId3"/>
              </a:rPr>
              <a:t>www.youtube.com/watch?v=l4eaD-gh_NE</a:t>
            </a:r>
            <a:endParaRPr lang="en-US" dirty="0" smtClean="0"/>
          </a:p>
          <a:p>
            <a:r>
              <a:rPr lang="en-US" dirty="0" smtClean="0"/>
              <a:t>The </a:t>
            </a:r>
            <a:r>
              <a:rPr lang="en-US" dirty="0" err="1" smtClean="0"/>
              <a:t>Antiqua-Fraktur</a:t>
            </a:r>
            <a:r>
              <a:rPr lang="en-US" dirty="0" smtClean="0"/>
              <a:t> Dispute</a:t>
            </a:r>
          </a:p>
          <a:p>
            <a:pPr>
              <a:buNone/>
            </a:pPr>
            <a:r>
              <a:rPr lang="en-US" dirty="0" smtClean="0">
                <a:hlinkClick r:id="rId4"/>
              </a:rPr>
              <a:t>https://</a:t>
            </a:r>
            <a:r>
              <a:rPr lang="en-US" dirty="0" smtClean="0">
                <a:hlinkClick r:id="rId4"/>
              </a:rPr>
              <a:t>www.youtube.com/watch?v=YLwZ2pyPNAs</a:t>
            </a:r>
            <a:endParaRPr lang="en-US" dirty="0" smtClean="0"/>
          </a:p>
          <a:p>
            <a:r>
              <a:rPr lang="en-US" dirty="0" smtClean="0"/>
              <a:t>The History of Marginalia: medieval manuscripts</a:t>
            </a:r>
          </a:p>
          <a:p>
            <a:pPr>
              <a:buNone/>
            </a:pPr>
            <a:r>
              <a:rPr lang="en-US" dirty="0" smtClean="0">
                <a:hlinkClick r:id="rId5"/>
              </a:rPr>
              <a:t>https://</a:t>
            </a:r>
            <a:r>
              <a:rPr lang="en-US" dirty="0" smtClean="0">
                <a:hlinkClick r:id="rId5"/>
              </a:rPr>
              <a:t>www.youtube.com/watch?v=VWCsCzrjV70</a:t>
            </a: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
        <p:nvSpPr>
          <p:cNvPr id="3" name="Title 2"/>
          <p:cNvSpPr>
            <a:spLocks noGrp="1"/>
          </p:cNvSpPr>
          <p:nvPr>
            <p:ph type="title"/>
          </p:nvPr>
        </p:nvSpPr>
        <p:spPr/>
        <p:txBody>
          <a:bodyPr/>
          <a:lstStyle/>
          <a:p>
            <a:r>
              <a:rPr smtClean="0"/>
              <a:t>Additional Resources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88</TotalTime>
  <Words>581</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Paper</vt:lpstr>
      <vt:lpstr>English 410 02/15 Discussion</vt:lpstr>
      <vt:lpstr> The Book as Content</vt:lpstr>
      <vt:lpstr>The Press Itself</vt:lpstr>
      <vt:lpstr>The Body of the Book</vt:lpstr>
      <vt:lpstr>The Intimate Book</vt:lpstr>
      <vt:lpstr>Type and Face</vt:lpstr>
      <vt:lpstr>Type and Face (continued)</vt:lpstr>
      <vt:lpstr>Additional 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410 02/15 Discussion</dc:title>
  <dc:creator>Office</dc:creator>
  <cp:lastModifiedBy>Office</cp:lastModifiedBy>
  <cp:revision>10</cp:revision>
  <dcterms:created xsi:type="dcterms:W3CDTF">2023-02-15T16:08:30Z</dcterms:created>
  <dcterms:modified xsi:type="dcterms:W3CDTF">2023-02-15T17:37:27Z</dcterms:modified>
</cp:coreProperties>
</file>